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1" r:id="rId4"/>
    <p:sldId id="274" r:id="rId5"/>
    <p:sldId id="275" r:id="rId6"/>
    <p:sldId id="276" r:id="rId7"/>
    <p:sldId id="277" r:id="rId8"/>
    <p:sldId id="259" r:id="rId9"/>
    <p:sldId id="278" r:id="rId10"/>
    <p:sldId id="282" r:id="rId11"/>
    <p:sldId id="284" r:id="rId12"/>
    <p:sldId id="280" r:id="rId13"/>
    <p:sldId id="269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8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57" y="6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ee4729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ee4729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67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ef3797f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ef3797f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9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ef3797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ef3797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functions in lab 1 to illustration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D283521-F1AE-F84F-ADAF-9B3A9D5ADA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60EB2ED-FA03-6441-B2F8-36010C398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6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8FD5360-BB59-0A45-90B1-278CC3A5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60C2BF1-0D2C-C14C-9C9B-9BA3802DC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Discuss here</a:t>
            </a:r>
          </a:p>
        </p:txBody>
      </p:sp>
    </p:spTree>
    <p:extLst>
      <p:ext uri="{BB962C8B-B14F-4D97-AF65-F5344CB8AC3E}">
        <p14:creationId xmlns:p14="http://schemas.microsoft.com/office/powerpoint/2010/main" val="180014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702360" y="4421880"/>
            <a:ext cx="5616360" cy="4186800"/>
          </a:xfrm>
          <a:prstGeom prst="rect">
            <a:avLst/>
          </a:prstGeom>
        </p:spPr>
        <p:txBody>
          <a:bodyPr lIns="93240" tIns="46800" rIns="93240" bIns="46800"/>
          <a:lstStyle/>
          <a:p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3978000" y="8841960"/>
            <a:ext cx="3041280" cy="463320"/>
          </a:xfrm>
          <a:prstGeom prst="rect">
            <a:avLst/>
          </a:prstGeom>
        </p:spPr>
        <p:txBody>
          <a:bodyPr lIns="93240" tIns="46800" rIns="93240" bIns="46800" anchor="b"/>
          <a:lstStyle/>
          <a:p>
            <a:pPr>
              <a:lnSpc>
                <a:spcPct val="100000"/>
              </a:lnSpc>
            </a:pPr>
            <a:fld id="{2951E883-87DA-4574-A372-BE4B9D44E97B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29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8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7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5186965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linux/kernel/git/stable/linux-stable.git/tree/include/linux/sched.h?h=v4.12.10#n5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March 7,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6B10-0729-A343-B2FF-DE81553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B730-529B-374B-A4B3-99995B6B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Objectives: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Multiprogramming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Share CPU time fairly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Process scheduler selects an available process (from ready queue) for execution on the CPU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Things to happen on CPU when the scheduler runs: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Process switch (context switch)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 switch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6E6C-30F6-A947-9722-002EE94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schedule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9B04-5E91-4D41-BBC1-A3B39270DBE1}"/>
              </a:ext>
            </a:extLst>
          </p:cNvPr>
          <p:cNvSpPr txBox="1"/>
          <p:nvPr/>
        </p:nvSpPr>
        <p:spPr>
          <a:xfrm>
            <a:off x="693683" y="1724994"/>
            <a:ext cx="4214615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queue: P1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P2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P5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Disk queue: P3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P6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Network I/O queue: P4  P8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Running: P0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6AF2C4-F28D-9C4A-AE93-F00B345AB66F}"/>
              </a:ext>
            </a:extLst>
          </p:cNvPr>
          <p:cNvCxnSpPr/>
          <p:nvPr/>
        </p:nvCxnSpPr>
        <p:spPr>
          <a:xfrm>
            <a:off x="838200" y="4677103"/>
            <a:ext cx="1017664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F2C768-6010-9E43-998A-12270692A287}"/>
              </a:ext>
            </a:extLst>
          </p:cNvPr>
          <p:cNvSpPr txBox="1"/>
          <p:nvPr/>
        </p:nvSpPr>
        <p:spPr>
          <a:xfrm>
            <a:off x="11029031" y="449243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D07D5-5B6D-9D4E-B4D6-1226172BAA3E}"/>
              </a:ext>
            </a:extLst>
          </p:cNvPr>
          <p:cNvSpPr txBox="1"/>
          <p:nvPr/>
        </p:nvSpPr>
        <p:spPr>
          <a:xfrm>
            <a:off x="1491175" y="47136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17AD0-C7B7-8F48-B9BE-68420E38C2DE}"/>
              </a:ext>
            </a:extLst>
          </p:cNvPr>
          <p:cNvSpPr txBox="1"/>
          <p:nvPr/>
        </p:nvSpPr>
        <p:spPr>
          <a:xfrm>
            <a:off x="3938955" y="5812440"/>
            <a:ext cx="33019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Process switch timer interruption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16696-73AF-254D-A196-3FC731C75E43}"/>
              </a:ext>
            </a:extLst>
          </p:cNvPr>
          <p:cNvSpPr txBox="1"/>
          <p:nvPr/>
        </p:nvSpPr>
        <p:spPr>
          <a:xfrm>
            <a:off x="2136216" y="3215440"/>
            <a:ext cx="2263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P3 finishes disk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015C2-8744-1E44-B9F3-5BA181811337}"/>
              </a:ext>
            </a:extLst>
          </p:cNvPr>
          <p:cNvSpPr txBox="1"/>
          <p:nvPr/>
        </p:nvSpPr>
        <p:spPr>
          <a:xfrm>
            <a:off x="3721687" y="3820670"/>
            <a:ext cx="33971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P1 requests to access Network I/O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B460ED-293A-CC40-BD43-BE6DBC7129B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88455" y="4713654"/>
            <a:ext cx="3001497" cy="10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CB8F5D-D21D-784B-A617-2337FD677A64}"/>
              </a:ext>
            </a:extLst>
          </p:cNvPr>
          <p:cNvCxnSpPr>
            <a:stCxn id="9" idx="0"/>
          </p:cNvCxnSpPr>
          <p:nvPr/>
        </p:nvCxnSpPr>
        <p:spPr>
          <a:xfrm flipV="1">
            <a:off x="5589952" y="4677103"/>
            <a:ext cx="0" cy="113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FCEFD2-D6CD-0146-B41E-37EF20690A4A}"/>
              </a:ext>
            </a:extLst>
          </p:cNvPr>
          <p:cNvCxnSpPr>
            <a:stCxn id="9" idx="0"/>
          </p:cNvCxnSpPr>
          <p:nvPr/>
        </p:nvCxnSpPr>
        <p:spPr>
          <a:xfrm flipV="1">
            <a:off x="5589952" y="4713654"/>
            <a:ext cx="2878799" cy="109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738ECD-52D6-B648-8B85-6AEE77A6F980}"/>
              </a:ext>
            </a:extLst>
          </p:cNvPr>
          <p:cNvCxnSpPr>
            <a:stCxn id="8" idx="0"/>
          </p:cNvCxnSpPr>
          <p:nvPr/>
        </p:nvCxnSpPr>
        <p:spPr>
          <a:xfrm flipV="1">
            <a:off x="1710145" y="3048433"/>
            <a:ext cx="0" cy="166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372BE2-24CE-6F48-9307-78D2CC48E1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268097" y="3584772"/>
            <a:ext cx="0" cy="105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E6599F-238D-0145-949D-3D0B5CEA3A5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248445" y="4190002"/>
            <a:ext cx="1171816" cy="45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59BA4A1-ADB9-AC46-9BBF-F71F2B876DF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709098" y="3047568"/>
            <a:ext cx="282125" cy="159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299312-C737-D540-B952-A29F359C0288}"/>
              </a:ext>
            </a:extLst>
          </p:cNvPr>
          <p:cNvSpPr txBox="1"/>
          <p:nvPr/>
        </p:nvSpPr>
        <p:spPr>
          <a:xfrm>
            <a:off x="5601787" y="1724129"/>
            <a:ext cx="4778872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queue: P0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P3 P2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Disk queue: P6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Network I/O queue:P4  P8  P1 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Running: P5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0E41C-AE39-C34D-B047-19AFE63474D9}"/>
              </a:ext>
            </a:extLst>
          </p:cNvPr>
          <p:cNvSpPr/>
          <p:nvPr/>
        </p:nvSpPr>
        <p:spPr>
          <a:xfrm>
            <a:off x="5589952" y="1742402"/>
            <a:ext cx="4778872" cy="1323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94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9">
            <a:extLst>
              <a:ext uri="{FF2B5EF4-FFF2-40B4-BE49-F238E27FC236}">
                <a16:creationId xmlns:a16="http://schemas.microsoft.com/office/drawing/2014/main" id="{2AC95635-D58C-2449-A3FB-5B734DBC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69691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355BBA59-5259-F944-8CDB-BDD380DE7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CPU Context Switch From Process to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FC980-44C1-8048-B4E3-BA38B12F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534510"/>
            <a:ext cx="4669221" cy="5186965"/>
          </a:xfrm>
        </p:spPr>
        <p:txBody>
          <a:bodyPr/>
          <a:lstStyle/>
          <a:p>
            <a:r>
              <a:rPr lang="en-US" dirty="0"/>
              <a:t>Context-switch time is </a:t>
            </a:r>
            <a:r>
              <a:rPr lang="en-US" b="1" dirty="0"/>
              <a:t>overhead</a:t>
            </a:r>
            <a:r>
              <a:rPr lang="en-US" dirty="0"/>
              <a:t>; the system does no useful work while switching.</a:t>
            </a:r>
          </a:p>
          <a:p>
            <a:endParaRPr lang="en-US" dirty="0"/>
          </a:p>
          <a:p>
            <a:r>
              <a:rPr lang="en-US" dirty="0"/>
              <a:t>Time for context switch dependent on </a:t>
            </a:r>
            <a:r>
              <a:rPr lang="en-US" b="1" dirty="0"/>
              <a:t>hardware support</a:t>
            </a:r>
            <a:r>
              <a:rPr lang="en-US" dirty="0"/>
              <a:t>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6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74A1-1D2A-B943-A2EC-D642409C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Mode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B9BF-70A5-434D-99AD-A65336AD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1"/>
            <a:ext cx="10515600" cy="189449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that runs in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user mode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restricted in what it can do.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kernel mode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mode, code that runs can do what it likes, including privileged operations such as issuing I/O requests and executing all types of restricted instructions.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3257E-04A8-274D-ACB5-38605BBC8ED4}"/>
              </a:ext>
            </a:extLst>
          </p:cNvPr>
          <p:cNvSpPr txBox="1"/>
          <p:nvPr/>
        </p:nvSpPr>
        <p:spPr>
          <a:xfrm>
            <a:off x="838200" y="5061879"/>
            <a:ext cx="1128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751F1C"/>
              </a:buClr>
              <a:buFont typeface="Wingdings" pitchFamily="2" charset="2"/>
              <a:buChar char="q"/>
            </a:pPr>
            <a:r>
              <a:rPr lang="en-US" sz="2800" dirty="0"/>
              <a:t>If CPU needs to run OS code (system call), it has to switch to kernel mode.</a:t>
            </a:r>
          </a:p>
        </p:txBody>
      </p:sp>
    </p:spTree>
    <p:extLst>
      <p:ext uri="{BB962C8B-B14F-4D97-AF65-F5344CB8AC3E}">
        <p14:creationId xmlns:p14="http://schemas.microsoft.com/office/powerpoint/2010/main" val="408958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1AF0-B422-C344-95B4-4F39C9F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A5CA-2951-E84F-BE33-5ED8E48B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Complete the Moodle quiz on process state transition</a:t>
            </a:r>
            <a:endParaRPr lang="en-US" dirty="0">
              <a:cs typeface="Calibri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981200" y="1600200"/>
            <a:ext cx="8227440" cy="4523760"/>
          </a:xfrm>
          <a:prstGeom prst="rect">
            <a:avLst/>
          </a:prstGeom>
        </p:spPr>
        <p:txBody>
          <a:bodyPr lIns="90000" tIns="45000" rIns="90000" bIns="45000" anchor="t"/>
          <a:lstStyle/>
          <a:p>
            <a:endParaRPr lang="en-US" sz="2800" dirty="0">
              <a:latin typeface="Constantia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322572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 fill="freeze"/>
                                        <p:tgtEl>
                                          <p:spTgt spid="11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9EBD-92D0-284E-9B19-FF314008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EEFE-8275-0D41-BBA0-0AEE3FE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  <a:p>
            <a:r>
              <a:rPr lang="en-US" dirty="0"/>
              <a:t>Process management</a:t>
            </a:r>
          </a:p>
          <a:p>
            <a:pPr lvl="1"/>
            <a:r>
              <a:rPr lang="en-US" dirty="0"/>
              <a:t>Process Control Block </a:t>
            </a:r>
          </a:p>
          <a:p>
            <a:pPr lvl="1"/>
            <a:r>
              <a:rPr lang="en-US"/>
              <a:t>Process State</a:t>
            </a:r>
            <a:endParaRPr lang="en-US" dirty="0"/>
          </a:p>
          <a:p>
            <a:r>
              <a:rPr lang="en-US" dirty="0"/>
              <a:t>Process scheduling</a:t>
            </a:r>
          </a:p>
          <a:p>
            <a:pPr lvl="1"/>
            <a:r>
              <a:rPr lang="en-US" dirty="0"/>
              <a:t>Scheduling queue</a:t>
            </a:r>
          </a:p>
          <a:p>
            <a:pPr lvl="1"/>
            <a:r>
              <a:rPr lang="en-US" dirty="0"/>
              <a:t>Process switch</a:t>
            </a:r>
          </a:p>
          <a:p>
            <a:pPr lvl="1"/>
            <a:r>
              <a:rPr lang="en-US" dirty="0"/>
              <a:t>Mode switch</a:t>
            </a:r>
          </a:p>
        </p:txBody>
      </p:sp>
    </p:spTree>
    <p:extLst>
      <p:ext uri="{BB962C8B-B14F-4D97-AF65-F5344CB8AC3E}">
        <p14:creationId xmlns:p14="http://schemas.microsoft.com/office/powerpoint/2010/main" val="357480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4F1-1B13-BD47-B896-C4A0F824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is</a:t>
            </a:r>
            <a:r>
              <a:rPr lang="en-US" dirty="0">
                <a:sym typeface="Wingdings" panose="05000000000000000000" pitchFamily="2" charset="2"/>
              </a:rPr>
              <a:t> a program in 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C9058-7E7D-9241-88D4-A352242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24" y="1825625"/>
            <a:ext cx="4027804" cy="446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C5206-A3CD-9A49-A581-16A22B662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98" y="1825625"/>
            <a:ext cx="1017511" cy="10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F701C-5912-E940-A097-A47150086EB3}"/>
              </a:ext>
            </a:extLst>
          </p:cNvPr>
          <p:cNvSpPr txBox="1"/>
          <p:nvPr/>
        </p:nvSpPr>
        <p:spPr>
          <a:xfrm>
            <a:off x="1554891" y="312239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Double click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the icon</a:t>
            </a:r>
          </a:p>
        </p:txBody>
      </p:sp>
    </p:spTree>
    <p:extLst>
      <p:ext uri="{BB962C8B-B14F-4D97-AF65-F5344CB8AC3E}">
        <p14:creationId xmlns:p14="http://schemas.microsoft.com/office/powerpoint/2010/main" val="387498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Context of Execution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 running programming; unit of </a:t>
            </a:r>
            <a:r>
              <a:rPr lang="en" b="1" dirty="0">
                <a:solidFill>
                  <a:srgbClr val="002B5B"/>
                </a:solidFill>
              </a:rPr>
              <a:t>allocation</a:t>
            </a:r>
            <a:r>
              <a:rPr lang="en" dirty="0"/>
              <a:t> (resources, privileges)</a:t>
            </a:r>
            <a:br>
              <a:rPr lang="en" dirty="0"/>
            </a:br>
            <a:endParaRPr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Memory address space</a:t>
            </a:r>
            <a:br>
              <a:rPr lang="en" sz="2400" b="1" dirty="0"/>
            </a:br>
            <a:r>
              <a:rPr lang="en" sz="2400" dirty="0"/>
              <a:t>code, data, heap, stack</a:t>
            </a:r>
            <a:br>
              <a:rPr lang="en" sz="2400" b="1" dirty="0"/>
            </a:br>
            <a:endParaRPr sz="2400" b="1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Kernel state</a:t>
            </a:r>
            <a:br>
              <a:rPr lang="en" sz="2400" b="1" dirty="0"/>
            </a:br>
            <a:r>
              <a:rPr lang="en" sz="2400" dirty="0"/>
              <a:t>Permissions, file descriptors, etc.</a:t>
            </a:r>
            <a:br>
              <a:rPr lang="en" sz="2400" b="1" dirty="0"/>
            </a:br>
            <a:endParaRPr sz="2400" b="1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400" b="1" dirty="0">
                <a:solidFill>
                  <a:srgbClr val="999623"/>
                </a:solidFill>
              </a:rPr>
              <a:t>instruction</a:t>
            </a:r>
            <a:r>
              <a:rPr lang="en" sz="2400" b="1" dirty="0">
                <a:solidFill>
                  <a:srgbClr val="999623"/>
                </a:solidFill>
              </a:rPr>
              <a:t> context</a:t>
            </a:r>
            <a:br>
              <a:rPr lang="en" sz="2400" b="1" dirty="0"/>
            </a:br>
            <a:r>
              <a:rPr lang="en" sz="2400" dirty="0"/>
              <a:t>Program counter, stack pointer, </a:t>
            </a:r>
            <a:br>
              <a:rPr lang="en" sz="2400" dirty="0"/>
            </a:br>
            <a:r>
              <a:rPr lang="en" sz="2400" dirty="0"/>
              <a:t>data registers</a:t>
            </a:r>
            <a:endParaRPr sz="2400" dirty="0"/>
          </a:p>
        </p:txBody>
      </p:sp>
      <p:pic>
        <p:nvPicPr>
          <p:cNvPr id="97" name="Google Shape;97;p23" descr="Lecture 14- Process Un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780" y="2687907"/>
            <a:ext cx="22193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/>
          <p:nvPr/>
        </p:nvSpPr>
        <p:spPr>
          <a:xfrm flipH="1">
            <a:off x="5702586" y="2831700"/>
            <a:ext cx="616500" cy="34044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" name="Google Shape;99;p23"/>
          <p:cNvSpPr txBox="1"/>
          <p:nvPr/>
        </p:nvSpPr>
        <p:spPr>
          <a:xfrm>
            <a:off x="6319086" y="4151700"/>
            <a:ext cx="1574084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DCB439"/>
                </a:solidFill>
              </a:rPr>
              <a:t>Context of Execution</a:t>
            </a:r>
            <a:endParaRPr sz="2400" b="1" dirty="0">
              <a:solidFill>
                <a:srgbClr val="DCB43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1FDAD-BF96-8740-BBE2-362694C7DDB7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</p:spTree>
    <p:extLst>
      <p:ext uri="{BB962C8B-B14F-4D97-AF65-F5344CB8AC3E}">
        <p14:creationId xmlns:p14="http://schemas.microsoft.com/office/powerpoint/2010/main" val="210450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Data Structure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5" name="Google Shape;10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Linux, there is a </a:t>
            </a:r>
            <a:r>
              <a:rPr lang="en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struct task_struct</a:t>
            </a:r>
            <a:r>
              <a:rPr lang="en" dirty="0"/>
              <a:t> that represents each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Each process has a </a:t>
            </a:r>
            <a:r>
              <a:rPr lang="en" b="1" dirty="0">
                <a:solidFill>
                  <a:srgbClr val="4A3651"/>
                </a:solidFill>
              </a:rPr>
              <a:t>process control block</a:t>
            </a:r>
            <a:r>
              <a:rPr lang="en" dirty="0"/>
              <a:t> (aka </a:t>
            </a:r>
            <a:r>
              <a:rPr lang="en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task_st</a:t>
            </a:r>
            <a:r>
              <a:rPr lang="en-US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ruct</a:t>
            </a:r>
            <a:r>
              <a:rPr lang="en-US" dirty="0"/>
              <a:t>) that stores its information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999623"/>
                </a:solidFill>
              </a:rPr>
              <a:t>Process list</a:t>
            </a:r>
            <a:r>
              <a:rPr lang="en-US" dirty="0"/>
              <a:t> is a linked list that keeps track of all the </a:t>
            </a:r>
            <a:r>
              <a:rPr lang="en-US" b="1" dirty="0">
                <a:solidFill>
                  <a:srgbClr val="002B5B"/>
                </a:solidFill>
              </a:rPr>
              <a:t>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1BB6-7A80-EF4D-92FD-207EC1BBA579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4AF88-82FA-2E44-A434-1F6418C58A3A}"/>
              </a:ext>
            </a:extLst>
          </p:cNvPr>
          <p:cNvSpPr txBox="1"/>
          <p:nvPr/>
        </p:nvSpPr>
        <p:spPr>
          <a:xfrm>
            <a:off x="4246179" y="2228193"/>
            <a:ext cx="697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planed to show you the source code of </a:t>
            </a:r>
            <a:r>
              <a:rPr lang="en-US" u="sng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struct </a:t>
            </a:r>
            <a:r>
              <a:rPr lang="en-US" u="sng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task_struct</a:t>
            </a:r>
            <a:r>
              <a:rPr lang="en-US" dirty="0"/>
              <a:t>, but…..</a:t>
            </a:r>
          </a:p>
          <a:p>
            <a:r>
              <a:rPr lang="en-US" dirty="0"/>
              <a:t>The definition of the struct includes </a:t>
            </a:r>
            <a:r>
              <a:rPr lang="en-US" dirty="0">
                <a:solidFill>
                  <a:srgbClr val="FF0000"/>
                </a:solidFill>
              </a:rPr>
              <a:t>634</a:t>
            </a:r>
            <a:r>
              <a:rPr lang="en-US" dirty="0"/>
              <a:t> lines of code. </a:t>
            </a:r>
          </a:p>
        </p:txBody>
      </p:sp>
    </p:spTree>
    <p:extLst>
      <p:ext uri="{BB962C8B-B14F-4D97-AF65-F5344CB8AC3E}">
        <p14:creationId xmlns:p14="http://schemas.microsoft.com/office/powerpoint/2010/main" val="10894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09B8-6593-FB49-8A33-91DBD041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D048-A90A-EE4A-A7B3-0FB41E4B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 state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 counter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registers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scheduling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Memory-management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Accounting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I/O status information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rade Gothic LT St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rade Gothic LT Std"/>
              </a:rPr>
              <a:t>**Many modern OS’s expanded process concept to support multiple threads, so PCB can also include threads info.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4F399-ABA7-4648-832B-F8F52650BF2C}"/>
              </a:ext>
            </a:extLst>
          </p:cNvPr>
          <p:cNvSpPr/>
          <p:nvPr/>
        </p:nvSpPr>
        <p:spPr>
          <a:xfrm>
            <a:off x="6169572" y="4189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More details: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Process_control_block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States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live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 can be in one of five states: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45" name="Google Shape;145;p28"/>
          <p:cNvSpPr/>
          <p:nvPr/>
        </p:nvSpPr>
        <p:spPr>
          <a:xfrm>
            <a:off x="1842650" y="2505350"/>
            <a:ext cx="2302200" cy="912000"/>
          </a:xfrm>
          <a:prstGeom prst="ellipse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Terminated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3230425" y="3579050"/>
            <a:ext cx="1851900" cy="13854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Running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883400" y="3579050"/>
            <a:ext cx="1851900" cy="13854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Ready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5031500" y="5206875"/>
            <a:ext cx="1851900" cy="13854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Blocked</a:t>
            </a:r>
            <a:endParaRPr b="1">
              <a:solidFill>
                <a:srgbClr val="5F1709"/>
              </a:solidFill>
            </a:endParaRPr>
          </a:p>
        </p:txBody>
      </p:sp>
      <p:cxnSp>
        <p:nvCxnSpPr>
          <p:cNvPr id="149" name="Google Shape;149;p28"/>
          <p:cNvCxnSpPr>
            <a:stCxn id="146" idx="4"/>
            <a:endCxn id="148" idx="2"/>
          </p:cNvCxnSpPr>
          <p:nvPr/>
        </p:nvCxnSpPr>
        <p:spPr>
          <a:xfrm>
            <a:off x="4156375" y="4964450"/>
            <a:ext cx="875100" cy="93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8"/>
          <p:cNvCxnSpPr>
            <a:stCxn id="148" idx="6"/>
            <a:endCxn id="147" idx="4"/>
          </p:cNvCxnSpPr>
          <p:nvPr/>
        </p:nvCxnSpPr>
        <p:spPr>
          <a:xfrm rot="10800000" flipH="1">
            <a:off x="6883400" y="4964475"/>
            <a:ext cx="926100" cy="935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8"/>
          <p:cNvCxnSpPr>
            <a:endCxn id="146" idx="6"/>
          </p:cNvCxnSpPr>
          <p:nvPr/>
        </p:nvCxnSpPr>
        <p:spPr>
          <a:xfrm rot="10800000">
            <a:off x="5082325" y="4271750"/>
            <a:ext cx="1801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52" name="Google Shape;152;p28"/>
          <p:cNvSpPr/>
          <p:nvPr/>
        </p:nvSpPr>
        <p:spPr>
          <a:xfrm>
            <a:off x="7809500" y="2505350"/>
            <a:ext cx="2302200" cy="9120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New</a:t>
            </a:r>
            <a:endParaRPr b="1">
              <a:solidFill>
                <a:srgbClr val="002B5B"/>
              </a:solidFill>
            </a:endParaRPr>
          </a:p>
        </p:txBody>
      </p:sp>
      <p:cxnSp>
        <p:nvCxnSpPr>
          <p:cNvPr id="153" name="Google Shape;153;p28"/>
          <p:cNvCxnSpPr>
            <a:stCxn id="146" idx="1"/>
            <a:endCxn id="145" idx="4"/>
          </p:cNvCxnSpPr>
          <p:nvPr/>
        </p:nvCxnSpPr>
        <p:spPr>
          <a:xfrm rot="10800000">
            <a:off x="2993729" y="3417437"/>
            <a:ext cx="507900" cy="36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8"/>
          <p:cNvCxnSpPr>
            <a:stCxn id="152" idx="4"/>
            <a:endCxn id="147" idx="7"/>
          </p:cNvCxnSpPr>
          <p:nvPr/>
        </p:nvCxnSpPr>
        <p:spPr>
          <a:xfrm flipH="1">
            <a:off x="8464100" y="3417350"/>
            <a:ext cx="496500" cy="36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8"/>
          <p:cNvSpPr txBox="1"/>
          <p:nvPr/>
        </p:nvSpPr>
        <p:spPr>
          <a:xfrm>
            <a:off x="3230425" y="5206875"/>
            <a:ext cx="1246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I/O Start</a:t>
            </a:r>
            <a:endParaRPr b="1"/>
          </a:p>
        </p:txBody>
      </p:sp>
      <p:sp>
        <p:nvSpPr>
          <p:cNvPr id="156" name="Google Shape;156;p28"/>
          <p:cNvSpPr txBox="1"/>
          <p:nvPr/>
        </p:nvSpPr>
        <p:spPr>
          <a:xfrm>
            <a:off x="7185950" y="5206875"/>
            <a:ext cx="1246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I/O Done</a:t>
            </a:r>
            <a:endParaRPr b="1"/>
          </a:p>
        </p:txBody>
      </p:sp>
      <p:sp>
        <p:nvSpPr>
          <p:cNvPr id="157" name="Google Shape;157;p28"/>
          <p:cNvSpPr txBox="1"/>
          <p:nvPr/>
        </p:nvSpPr>
        <p:spPr>
          <a:xfrm>
            <a:off x="5096150" y="3417425"/>
            <a:ext cx="17226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/>
              <a:t>Interrupt / Scheduling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3218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CA28-F6AD-C941-AED5-93923FA0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EB9A-12FA-F44C-8C7F-8B380456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As a process executes, it changes </a:t>
            </a:r>
            <a:r>
              <a:rPr lang="en-US" b="1" i="1" dirty="0">
                <a:solidFill>
                  <a:srgbClr val="000000"/>
                </a:solidFill>
              </a:rPr>
              <a:t>state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New</a:t>
            </a:r>
            <a:r>
              <a:rPr lang="en-US" sz="2800" dirty="0">
                <a:solidFill>
                  <a:srgbClr val="000000"/>
                </a:solidFill>
              </a:rPr>
              <a:t>:  The process is being created.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Ready</a:t>
            </a:r>
            <a:r>
              <a:rPr lang="en-US" sz="2800" dirty="0">
                <a:solidFill>
                  <a:srgbClr val="000000"/>
                </a:solidFill>
              </a:rPr>
              <a:t>:  The process is waiting to be assigned to a processor.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Running</a:t>
            </a:r>
            <a:r>
              <a:rPr lang="en-US" sz="2800" dirty="0">
                <a:solidFill>
                  <a:srgbClr val="000000"/>
                </a:solidFill>
              </a:rPr>
              <a:t>:  Instructions are being executed.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Waiting or blocked</a:t>
            </a:r>
            <a:r>
              <a:rPr lang="en-US" sz="2800" dirty="0">
                <a:solidFill>
                  <a:srgbClr val="000000"/>
                </a:solidFill>
              </a:rPr>
              <a:t>:  The process is waiting for some event to occur.</a:t>
            </a:r>
          </a:p>
          <a:p>
            <a:pPr lvl="1">
              <a:buSzPct val="100000"/>
            </a:pPr>
            <a:r>
              <a:rPr lang="en-US" sz="2800" i="1" dirty="0">
                <a:solidFill>
                  <a:srgbClr val="000000"/>
                </a:solidFill>
              </a:rPr>
              <a:t>Terminate or Exit</a:t>
            </a:r>
            <a:r>
              <a:rPr lang="en-US" sz="2800" dirty="0">
                <a:solidFill>
                  <a:srgbClr val="000000"/>
                </a:solidFill>
              </a:rPr>
              <a:t>:  The process has finished execution.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1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D8EB77E6-8F5D-4D99-9398-39DE9E9ED2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1400" y="3658594"/>
            <a:ext cx="6418800" cy="283428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FB204AA2-837D-EB40-872E-9CD71C6F2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Process Scheduling Queues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D280296-7A2F-9B4A-9EC6-BC926F08C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36823"/>
            <a:ext cx="6975475" cy="244633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Job queue</a:t>
            </a:r>
            <a:r>
              <a:rPr lang="en-US" altLang="en-US" dirty="0">
                <a:ea typeface="ＭＳ Ｐゴシック" panose="020B0600070205080204" pitchFamily="34" charset="-128"/>
              </a:rPr>
              <a:t> – set of all processes in the system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Ready queue </a:t>
            </a:r>
            <a:r>
              <a:rPr lang="en-US" altLang="en-US" dirty="0">
                <a:ea typeface="ＭＳ Ｐゴシック" panose="020B0600070205080204" pitchFamily="34" charset="-128"/>
              </a:rPr>
              <a:t>– set of all processes residing in main memory, ready and waiting to execute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Device queues </a:t>
            </a:r>
            <a:r>
              <a:rPr lang="en-US" altLang="en-US" dirty="0">
                <a:ea typeface="ＭＳ Ｐゴシック" panose="020B0600070205080204" pitchFamily="34" charset="-128"/>
              </a:rPr>
              <a:t>– set of processes waiting for an I/O device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Processes migrate among the various queues</a:t>
            </a:r>
          </a:p>
        </p:txBody>
      </p:sp>
    </p:spTree>
    <p:extLst>
      <p:ext uri="{BB962C8B-B14F-4D97-AF65-F5344CB8AC3E}">
        <p14:creationId xmlns:p14="http://schemas.microsoft.com/office/powerpoint/2010/main" val="168300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530</Words>
  <Application>Microsoft Office PowerPoint</Application>
  <PresentationFormat>Widescreen</PresentationFormat>
  <Paragraphs>104</Paragraphs>
  <Slides>14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CSSE 332 Process</vt:lpstr>
      <vt:lpstr>Outline</vt:lpstr>
      <vt:lpstr>A process is a program in memory</vt:lpstr>
      <vt:lpstr>Process: Context of Execution</vt:lpstr>
      <vt:lpstr>Process: Data Structure</vt:lpstr>
      <vt:lpstr>Process Control Block</vt:lpstr>
      <vt:lpstr>Process: States</vt:lpstr>
      <vt:lpstr>Process states</vt:lpstr>
      <vt:lpstr>Process Scheduling Queues</vt:lpstr>
      <vt:lpstr>Process Scheduling</vt:lpstr>
      <vt:lpstr>Process schedule example</vt:lpstr>
      <vt:lpstr>CPU Context Switch From Process to Process</vt:lpstr>
      <vt:lpstr>CPU Mode Switch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31</cp:revision>
  <cp:lastPrinted>2018-08-28T17:03:11Z</cp:lastPrinted>
  <dcterms:created xsi:type="dcterms:W3CDTF">2018-07-09T21:38:51Z</dcterms:created>
  <dcterms:modified xsi:type="dcterms:W3CDTF">2019-03-07T12:30:28Z</dcterms:modified>
</cp:coreProperties>
</file>